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Fira Sans" charset="1" panose="020B050305000002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075059"/>
            <a:ext cx="9445526" cy="2657921"/>
            <a:chOff x="0" y="0"/>
            <a:chExt cx="12594035" cy="35438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Python String Operations: Mastering Text Manipulation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7475" y="6390829"/>
            <a:ext cx="9445526" cy="1138833"/>
            <a:chOff x="0" y="0"/>
            <a:chExt cx="12594035" cy="15184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1518444"/>
            </a:xfrm>
            <a:custGeom>
              <a:avLst/>
              <a:gdLst/>
              <a:ahLst/>
              <a:cxnLst/>
              <a:rect r="r" b="b" t="t" l="l"/>
              <a:pathLst>
                <a:path h="1518444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518444"/>
                  </a:lnTo>
                  <a:lnTo>
                    <a:pt x="0" y="1518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2594035" cy="16136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Unlock the power of Python strings. Learn to manipulate text effectively. Master essential techniques. Enhance your programming skills.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7475" y="7066509"/>
            <a:ext cx="463154" cy="463154"/>
            <a:chOff x="0" y="0"/>
            <a:chExt cx="617538" cy="6175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3C383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417137"/>
            <a:ext cx="9445526" cy="2657921"/>
            <a:chOff x="0" y="0"/>
            <a:chExt cx="12594035" cy="35438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594035" cy="35629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90"/>
                </a:lnSpc>
              </a:pPr>
              <a:r>
                <a:rPr lang="en-US" sz="41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Name : Roshan Shinde </a:t>
              </a:r>
            </a:p>
            <a:p>
              <a:pPr algn="l">
                <a:lnSpc>
                  <a:spcPts val="5190"/>
                </a:lnSpc>
              </a:pPr>
              <a:r>
                <a:rPr lang="en-US" sz="41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Roll No: CS8-18</a:t>
              </a:r>
            </a:p>
            <a:p>
              <a:pPr algn="l">
                <a:lnSpc>
                  <a:spcPts val="5191"/>
                </a:lnSpc>
              </a:pPr>
              <a:r>
                <a:rPr lang="en-US" sz="4162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PRN : 202401120022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498550"/>
            <a:ext cx="11693872" cy="885974"/>
            <a:chOff x="0" y="0"/>
            <a:chExt cx="15591830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9183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5591830">
                  <a:moveTo>
                    <a:pt x="0" y="0"/>
                  </a:moveTo>
                  <a:lnTo>
                    <a:pt x="15591830" y="0"/>
                  </a:lnTo>
                  <a:lnTo>
                    <a:pt x="1559183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59183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 to Strings in Python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064817"/>
            <a:ext cx="7805886" cy="1814512"/>
            <a:chOff x="0" y="0"/>
            <a:chExt cx="10407848" cy="2419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07848" cy="2419350"/>
            </a:xfrm>
            <a:custGeom>
              <a:avLst/>
              <a:gdLst/>
              <a:ahLst/>
              <a:cxnLst/>
              <a:rect r="r" b="b" t="t" l="l"/>
              <a:pathLst>
                <a:path h="2419350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0407848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Strings are immutable Unicode sequences. Strings are created using single, double, or triple quotes. They are a fundamental data type for text processing. Strings support multiple built-in methods for manipulation.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9499401" y="3128665"/>
            <a:ext cx="7805886" cy="5340846"/>
          </a:xfrm>
          <a:custGeom>
            <a:avLst/>
            <a:gdLst/>
            <a:ahLst/>
            <a:cxnLst/>
            <a:rect r="r" b="b" t="t" l="l"/>
            <a:pathLst>
              <a:path h="5340846" w="7805886">
                <a:moveTo>
                  <a:pt x="0" y="0"/>
                </a:moveTo>
                <a:lnTo>
                  <a:pt x="7805886" y="0"/>
                </a:lnTo>
                <a:lnTo>
                  <a:pt x="7805886" y="5340846"/>
                </a:lnTo>
                <a:lnTo>
                  <a:pt x="0" y="5340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" t="0" r="-4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837135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String Creation and Basic Properties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353222"/>
            <a:ext cx="637878" cy="637878"/>
            <a:chOff x="0" y="0"/>
            <a:chExt cx="85050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98575" y="4406354"/>
            <a:ext cx="425202" cy="531614"/>
            <a:chOff x="0" y="0"/>
            <a:chExt cx="566937" cy="708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353222"/>
            <a:ext cx="3544044" cy="442912"/>
            <a:chOff x="0" y="0"/>
            <a:chExt cx="4725392" cy="5905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String Creation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13632" y="4966246"/>
            <a:ext cx="3659684" cy="1360885"/>
            <a:chOff x="0" y="0"/>
            <a:chExt cx="4879578" cy="18145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Multiple ways to create strings. Choose the right method for your needs.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856834" y="4353222"/>
            <a:ext cx="637878" cy="637878"/>
            <a:chOff x="0" y="0"/>
            <a:chExt cx="850503" cy="8505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63171" y="4406354"/>
            <a:ext cx="425203" cy="531614"/>
            <a:chOff x="0" y="0"/>
            <a:chExt cx="566937" cy="70881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778229" y="4353222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Indexing and Slicing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778229" y="4966246"/>
            <a:ext cx="3659684" cy="1360885"/>
            <a:chOff x="0" y="0"/>
            <a:chExt cx="4879578" cy="1814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Access specific characters or substrings with indexing and slicing.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92238" y="6929586"/>
            <a:ext cx="637878" cy="637878"/>
            <a:chOff x="0" y="0"/>
            <a:chExt cx="850503" cy="8505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98575" y="6982717"/>
            <a:ext cx="425202" cy="531614"/>
            <a:chOff x="0" y="0"/>
            <a:chExt cx="566937" cy="7088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913632" y="6929586"/>
            <a:ext cx="3544044" cy="442912"/>
            <a:chOff x="0" y="0"/>
            <a:chExt cx="4725392" cy="5905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Immutability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913632" y="7542610"/>
            <a:ext cx="8524131" cy="907256"/>
            <a:chOff x="0" y="0"/>
            <a:chExt cx="11365508" cy="1209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1136550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Understand that strings are immutable. Learn how this affects operations.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594396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String Concatenation and Repetition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92238" y="3841105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84474" y="3791545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Concatenation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84474" y="4404569"/>
            <a:ext cx="8453289" cy="453629"/>
            <a:chOff x="0" y="0"/>
            <a:chExt cx="11271052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127105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Use the + operator to combine strings into one.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92238" y="575830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984474" y="5708749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Repetition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84474" y="6321772"/>
            <a:ext cx="8453289" cy="453629"/>
            <a:chOff x="0" y="0"/>
            <a:chExt cx="11271052" cy="604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127105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Repeat strings with the * operator.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92238" y="767551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984474" y="7625954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Joining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84474" y="8238976"/>
            <a:ext cx="8453289" cy="453629"/>
            <a:chOff x="0" y="0"/>
            <a:chExt cx="11271052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1127105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Join multiple strings efficiently.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66341" y="760511"/>
            <a:ext cx="9497317" cy="1725514"/>
            <a:chOff x="0" y="0"/>
            <a:chExt cx="12663090" cy="23006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63090" cy="2300685"/>
            </a:xfrm>
            <a:custGeom>
              <a:avLst/>
              <a:gdLst/>
              <a:ahLst/>
              <a:cxnLst/>
              <a:rect r="r" b="b" t="t" l="l"/>
              <a:pathLst>
                <a:path h="2300685" w="12663090">
                  <a:moveTo>
                    <a:pt x="0" y="0"/>
                  </a:moveTo>
                  <a:lnTo>
                    <a:pt x="12663090" y="0"/>
                  </a:lnTo>
                  <a:lnTo>
                    <a:pt x="12663090" y="2300685"/>
                  </a:lnTo>
                  <a:lnTo>
                    <a:pt x="0" y="2300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663090" cy="23578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String Methods for Modification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66341" y="2900065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760910" y="3176141"/>
            <a:ext cx="3451472" cy="431304"/>
            <a:chOff x="0" y="0"/>
            <a:chExt cx="4601963" cy="5750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601963" cy="603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Case Conversion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60910" y="3773091"/>
            <a:ext cx="7702749" cy="441722"/>
            <a:chOff x="0" y="0"/>
            <a:chExt cx="10270332" cy="5889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270332" cy="684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.upper() and .lower() methods.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66341" y="4556671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760910" y="4832748"/>
            <a:ext cx="3451472" cy="431304"/>
            <a:chOff x="0" y="0"/>
            <a:chExt cx="4601963" cy="575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4601963" cy="603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Whitespace Removal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760910" y="5429696"/>
            <a:ext cx="7702749" cy="441722"/>
            <a:chOff x="0" y="0"/>
            <a:chExt cx="10270332" cy="5889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0270332" cy="684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.strip(), .lstrip(), .rstrip() methods.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66341" y="6213276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760910" y="6489352"/>
            <a:ext cx="3794820" cy="431304"/>
            <a:chOff x="0" y="0"/>
            <a:chExt cx="5059760" cy="57507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59760" cy="575072"/>
            </a:xfrm>
            <a:custGeom>
              <a:avLst/>
              <a:gdLst/>
              <a:ahLst/>
              <a:cxnLst/>
              <a:rect r="r" b="b" t="t" l="l"/>
              <a:pathLst>
                <a:path h="575072" w="5059760">
                  <a:moveTo>
                    <a:pt x="0" y="0"/>
                  </a:moveTo>
                  <a:lnTo>
                    <a:pt x="5059760" y="0"/>
                  </a:lnTo>
                  <a:lnTo>
                    <a:pt x="5059760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5059760" cy="603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Character Substitution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760910" y="7086302"/>
            <a:ext cx="7702749" cy="441722"/>
            <a:chOff x="0" y="0"/>
            <a:chExt cx="10270332" cy="5889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10270332" cy="684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.replace() for replacing characters.</a:t>
              </a:r>
            </a:p>
          </p:txBody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966341" y="7869882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7"/>
                </a:lnTo>
                <a:lnTo>
                  <a:pt x="0" y="1656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2760910" y="8145959"/>
            <a:ext cx="3451472" cy="431304"/>
            <a:chOff x="0" y="0"/>
            <a:chExt cx="4601963" cy="5750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4601963" cy="603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String Separation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760910" y="8742909"/>
            <a:ext cx="7702749" cy="441722"/>
            <a:chOff x="0" y="0"/>
            <a:chExt cx="10270332" cy="58896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10270332" cy="684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.split() and .join() operations.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310879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String Searching and Checking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1176" y="3508027"/>
            <a:ext cx="38100" cy="5468094"/>
            <a:chOff x="0" y="0"/>
            <a:chExt cx="50800" cy="72907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" cy="7290816"/>
            </a:xfrm>
            <a:custGeom>
              <a:avLst/>
              <a:gdLst/>
              <a:ahLst/>
              <a:cxnLst/>
              <a:rect r="r" b="b" t="t" l="l"/>
              <a:pathLst>
                <a:path h="729081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265416"/>
                  </a:lnTo>
                  <a:cubicBezTo>
                    <a:pt x="50800" y="7279386"/>
                    <a:pt x="39370" y="7290816"/>
                    <a:pt x="25400" y="7290816"/>
                  </a:cubicBezTo>
                  <a:cubicBezTo>
                    <a:pt x="11430" y="7290816"/>
                    <a:pt x="0" y="7279386"/>
                    <a:pt x="0" y="7265416"/>
                  </a:cubicBezTo>
                  <a:close/>
                </a:path>
              </a:pathLst>
            </a:custGeom>
            <a:solidFill>
              <a:srgbClr val="5C4E6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92015" y="4126855"/>
            <a:ext cx="850553" cy="38100"/>
            <a:chOff x="0" y="0"/>
            <a:chExt cx="1134070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C4E6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2238" y="3826966"/>
            <a:ext cx="637878" cy="637878"/>
            <a:chOff x="0" y="0"/>
            <a:chExt cx="850503" cy="8505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98575" y="3880098"/>
            <a:ext cx="425202" cy="531614"/>
            <a:chOff x="0" y="0"/>
            <a:chExt cx="566937" cy="7088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728764" y="3791545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Substring Location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728764" y="4404569"/>
            <a:ext cx="7708999" cy="453629"/>
            <a:chOff x="0" y="0"/>
            <a:chExt cx="10278665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278665" cy="604838"/>
            </a:xfrm>
            <a:custGeom>
              <a:avLst/>
              <a:gdLst/>
              <a:ahLst/>
              <a:cxnLst/>
              <a:rect r="r" b="b" t="t" l="l"/>
              <a:pathLst>
                <a:path h="604838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027866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Use .find() and .index().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92015" y="6044059"/>
            <a:ext cx="850553" cy="38100"/>
            <a:chOff x="0" y="0"/>
            <a:chExt cx="1134070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C4E6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92238" y="5744170"/>
            <a:ext cx="637878" cy="637878"/>
            <a:chOff x="0" y="0"/>
            <a:chExt cx="850503" cy="8505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98575" y="5797302"/>
            <a:ext cx="425202" cy="531614"/>
            <a:chOff x="0" y="0"/>
            <a:chExt cx="566937" cy="7088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728764" y="5708749"/>
            <a:ext cx="3544044" cy="442912"/>
            <a:chOff x="0" y="0"/>
            <a:chExt cx="4725392" cy="5905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Prefix and Suffix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728764" y="6321772"/>
            <a:ext cx="7708999" cy="453629"/>
            <a:chOff x="0" y="0"/>
            <a:chExt cx="10278665" cy="60483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278665" cy="604838"/>
            </a:xfrm>
            <a:custGeom>
              <a:avLst/>
              <a:gdLst/>
              <a:ahLst/>
              <a:cxnLst/>
              <a:rect r="r" b="b" t="t" l="l"/>
              <a:pathLst>
                <a:path h="604838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1027866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.startswith() and .endswith().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92015" y="7961262"/>
            <a:ext cx="850553" cy="38100"/>
            <a:chOff x="0" y="0"/>
            <a:chExt cx="1134070" cy="50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C4E69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992238" y="7661374"/>
            <a:ext cx="637878" cy="637877"/>
            <a:chOff x="0" y="0"/>
            <a:chExt cx="850503" cy="85050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098575" y="7714506"/>
            <a:ext cx="425202" cy="531614"/>
            <a:chOff x="0" y="0"/>
            <a:chExt cx="566937" cy="70881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2728764" y="7625954"/>
            <a:ext cx="3544044" cy="442912"/>
            <a:chOff x="0" y="0"/>
            <a:chExt cx="4725392" cy="59055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Content Check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728764" y="8238976"/>
            <a:ext cx="7708999" cy="453629"/>
            <a:chOff x="0" y="0"/>
            <a:chExt cx="10278665" cy="60483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0278665" cy="604838"/>
            </a:xfrm>
            <a:custGeom>
              <a:avLst/>
              <a:gdLst/>
              <a:ahLst/>
              <a:cxnLst/>
              <a:rect r="r" b="b" t="t" l="l"/>
              <a:pathLst>
                <a:path h="604838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0"/>
              <a:ext cx="1027866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.isalpha(), .isdigit() methods.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895624"/>
            <a:ext cx="9213354" cy="885974"/>
            <a:chOff x="0" y="0"/>
            <a:chExt cx="1228447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8447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284472">
                  <a:moveTo>
                    <a:pt x="0" y="0"/>
                  </a:moveTo>
                  <a:lnTo>
                    <a:pt x="12284472" y="0"/>
                  </a:lnTo>
                  <a:lnTo>
                    <a:pt x="1228447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28447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Advanced String Formatting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3722935" y="3348632"/>
            <a:ext cx="2690069" cy="1633686"/>
          </a:xfrm>
          <a:custGeom>
            <a:avLst/>
            <a:gdLst/>
            <a:ahLst/>
            <a:cxnLst/>
            <a:rect r="r" b="b" t="t" l="l"/>
            <a:pathLst>
              <a:path h="1633686" w="2690069">
                <a:moveTo>
                  <a:pt x="0" y="0"/>
                </a:moveTo>
                <a:lnTo>
                  <a:pt x="2690069" y="0"/>
                </a:lnTo>
                <a:lnTo>
                  <a:pt x="2690069" y="1633687"/>
                </a:lnTo>
                <a:lnTo>
                  <a:pt x="0" y="1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68615" y="4118670"/>
            <a:ext cx="398710" cy="498276"/>
            <a:chOff x="0" y="0"/>
            <a:chExt cx="531613" cy="6643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96521" y="3632150"/>
            <a:ext cx="3162449" cy="442912"/>
            <a:chOff x="0" y="0"/>
            <a:chExt cx="4216598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16598" cy="590550"/>
            </a:xfrm>
            <a:custGeom>
              <a:avLst/>
              <a:gdLst/>
              <a:ahLst/>
              <a:cxnLst/>
              <a:rect r="r" b="b" t="t" l="l"/>
              <a:pathLst>
                <a:path h="590550" w="4216598">
                  <a:moveTo>
                    <a:pt x="0" y="0"/>
                  </a:moveTo>
                  <a:lnTo>
                    <a:pt x="4216598" y="0"/>
                  </a:lnTo>
                  <a:lnTo>
                    <a:pt x="421659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216598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f-strings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96521" y="4245174"/>
            <a:ext cx="3162449" cy="453629"/>
            <a:chOff x="0" y="0"/>
            <a:chExt cx="4216598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16598" cy="604838"/>
            </a:xfrm>
            <a:custGeom>
              <a:avLst/>
              <a:gdLst/>
              <a:ahLst/>
              <a:cxnLst/>
              <a:rect r="r" b="b" t="t" l="l"/>
              <a:pathLst>
                <a:path h="604838" w="4216598">
                  <a:moveTo>
                    <a:pt x="0" y="0"/>
                  </a:moveTo>
                  <a:lnTo>
                    <a:pt x="4216598" y="0"/>
                  </a:lnTo>
                  <a:lnTo>
                    <a:pt x="421659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421659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Formatted string literals.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483846" y="4998690"/>
            <a:ext cx="10741075" cy="19050"/>
            <a:chOff x="0" y="0"/>
            <a:chExt cx="14321433" cy="25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C4E69"/>
            </a:solidFill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2377976" y="5053161"/>
            <a:ext cx="5380136" cy="1633686"/>
          </a:xfrm>
          <a:custGeom>
            <a:avLst/>
            <a:gdLst/>
            <a:ahLst/>
            <a:cxnLst/>
            <a:rect r="r" b="b" t="t" l="l"/>
            <a:pathLst>
              <a:path h="1633686" w="5380136">
                <a:moveTo>
                  <a:pt x="0" y="0"/>
                </a:moveTo>
                <a:lnTo>
                  <a:pt x="5380136" y="0"/>
                </a:lnTo>
                <a:lnTo>
                  <a:pt x="5380136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" r="0" b="-12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868615" y="5620791"/>
            <a:ext cx="398710" cy="498276"/>
            <a:chOff x="0" y="0"/>
            <a:chExt cx="531613" cy="6643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041630" y="5336679"/>
            <a:ext cx="2047131" cy="442912"/>
            <a:chOff x="0" y="0"/>
            <a:chExt cx="2729508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29508" cy="590550"/>
            </a:xfrm>
            <a:custGeom>
              <a:avLst/>
              <a:gdLst/>
              <a:ahLst/>
              <a:cxnLst/>
              <a:rect r="r" b="b" t="t" l="l"/>
              <a:pathLst>
                <a:path h="590550" w="2729508">
                  <a:moveTo>
                    <a:pt x="0" y="0"/>
                  </a:moveTo>
                  <a:lnTo>
                    <a:pt x="2729508" y="0"/>
                  </a:lnTo>
                  <a:lnTo>
                    <a:pt x="272950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729508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.format()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41630" y="5949702"/>
            <a:ext cx="2047131" cy="453629"/>
            <a:chOff x="0" y="0"/>
            <a:chExt cx="2729508" cy="604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29508" cy="604838"/>
            </a:xfrm>
            <a:custGeom>
              <a:avLst/>
              <a:gdLst/>
              <a:ahLst/>
              <a:cxnLst/>
              <a:rect r="r" b="b" t="t" l="l"/>
              <a:pathLst>
                <a:path h="604838" w="2729508">
                  <a:moveTo>
                    <a:pt x="0" y="0"/>
                  </a:moveTo>
                  <a:lnTo>
                    <a:pt x="2729508" y="0"/>
                  </a:lnTo>
                  <a:lnTo>
                    <a:pt x="272950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272950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Format method.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828955" y="6703219"/>
            <a:ext cx="9395966" cy="19050"/>
            <a:chOff x="0" y="0"/>
            <a:chExt cx="12527955" cy="25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C4E69"/>
            </a:solidFill>
          </p:spPr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1032868" y="6757690"/>
            <a:ext cx="8070205" cy="1633686"/>
          </a:xfrm>
          <a:custGeom>
            <a:avLst/>
            <a:gdLst/>
            <a:ahLst/>
            <a:cxnLst/>
            <a:rect r="r" b="b" t="t" l="l"/>
            <a:pathLst>
              <a:path h="1633686" w="8070205">
                <a:moveTo>
                  <a:pt x="0" y="0"/>
                </a:moveTo>
                <a:lnTo>
                  <a:pt x="8070204" y="0"/>
                </a:lnTo>
                <a:lnTo>
                  <a:pt x="8070204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6" r="0" b="-156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868466" y="7325320"/>
            <a:ext cx="398710" cy="498276"/>
            <a:chOff x="0" y="0"/>
            <a:chExt cx="531613" cy="66436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386590" y="7041208"/>
            <a:ext cx="3544044" cy="442912"/>
            <a:chOff x="0" y="0"/>
            <a:chExt cx="4725392" cy="5905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Alignment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386590" y="7654230"/>
            <a:ext cx="3887689" cy="453629"/>
            <a:chOff x="0" y="0"/>
            <a:chExt cx="5183585" cy="6048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183585" cy="604838"/>
            </a:xfrm>
            <a:custGeom>
              <a:avLst/>
              <a:gdLst/>
              <a:ahLst/>
              <a:cxnLst/>
              <a:rect r="r" b="b" t="t" l="l"/>
              <a:pathLst>
                <a:path h="604838" w="5183585">
                  <a:moveTo>
                    <a:pt x="0" y="0"/>
                  </a:moveTo>
                  <a:lnTo>
                    <a:pt x="5183585" y="0"/>
                  </a:lnTo>
                  <a:lnTo>
                    <a:pt x="518358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0"/>
              <a:ext cx="518358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String alignment and padding.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042666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F94CA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Practical String Manipulation Examples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239816"/>
            <a:ext cx="4581079" cy="2087315"/>
            <a:chOff x="0" y="0"/>
            <a:chExt cx="6108105" cy="27830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8192" cy="2783078"/>
            </a:xfrm>
            <a:custGeom>
              <a:avLst/>
              <a:gdLst/>
              <a:ahLst/>
              <a:cxnLst/>
              <a:rect r="r" b="b" t="t" l="l"/>
              <a:pathLst>
                <a:path h="2783078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75755" y="4523334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Real-world Use Cases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5755" y="5136356"/>
            <a:ext cx="4014044" cy="907256"/>
            <a:chOff x="0" y="0"/>
            <a:chExt cx="5352058" cy="12096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520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Explore various applications of string manipulation.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6834" y="4239816"/>
            <a:ext cx="4581079" cy="2087315"/>
            <a:chOff x="0" y="0"/>
            <a:chExt cx="6108105" cy="27830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08192" cy="2783078"/>
            </a:xfrm>
            <a:custGeom>
              <a:avLst/>
              <a:gdLst/>
              <a:ahLst/>
              <a:cxnLst/>
              <a:rect r="r" b="b" t="t" l="l"/>
              <a:pathLst>
                <a:path h="2783078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140351" y="4523334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Cleaning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140351" y="5136356"/>
            <a:ext cx="4014044" cy="907256"/>
            <a:chOff x="0" y="0"/>
            <a:chExt cx="535205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3520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Clean and preprocess data using string techniques.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2238" y="6610647"/>
            <a:ext cx="9445526" cy="1633686"/>
            <a:chOff x="0" y="0"/>
            <a:chExt cx="12594035" cy="21782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75755" y="6894165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AD1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Text Processing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75755" y="7507189"/>
            <a:ext cx="8878491" cy="453629"/>
            <a:chOff x="0" y="0"/>
            <a:chExt cx="11837988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8379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183798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Process text for analysis and extraction.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DAGkZ0EQMOU</dc:identifier>
  <dcterms:modified xsi:type="dcterms:W3CDTF">2011-08-01T06:04:30Z</dcterms:modified>
  <cp:revision>1</cp:revision>
  <dc:title>Python-String-Operations-Mastering-Text-Manipulation.pptx</dc:title>
</cp:coreProperties>
</file>